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3"/>
  </p:notesMasterIdLst>
  <p:sldIdLst>
    <p:sldId id="272" r:id="rId2"/>
    <p:sldId id="271" r:id="rId3"/>
    <p:sldId id="265" r:id="rId4"/>
    <p:sldId id="268" r:id="rId5"/>
    <p:sldId id="273" r:id="rId6"/>
    <p:sldId id="263" r:id="rId7"/>
    <p:sldId id="266" r:id="rId8"/>
    <p:sldId id="267" r:id="rId9"/>
    <p:sldId id="269" r:id="rId10"/>
    <p:sldId id="274" r:id="rId11"/>
    <p:sldId id="270" r:id="rId12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570"/>
  </p:normalViewPr>
  <p:slideViewPr>
    <p:cSldViewPr snapToGrid="0" snapToObjects="1">
      <p:cViewPr varScale="1">
        <p:scale>
          <a:sx n="84" d="100"/>
          <a:sy n="84" d="100"/>
        </p:scale>
        <p:origin x="37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10158699261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1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" name="Google Shape;136;g1015869926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9318218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og indholdsobjekt" type="obj">
  <p:cSld name="OBJECT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599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-DK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og lodret teks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3920330" y="-1256504"/>
            <a:ext cx="4351338" cy="105155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-DK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odret titel og teks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7133430" y="1956594"/>
            <a:ext cx="5811838" cy="26288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1799430" y="-596105"/>
            <a:ext cx="5811838" cy="77342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-DK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slide" type="title">
  <p:cSld name="TITL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ctrTitle"/>
          </p:nvPr>
        </p:nvSpPr>
        <p:spPr>
          <a:xfrm>
            <a:off x="1524000" y="1122362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-DK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fsnitsoverskrift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599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831850" y="4589462"/>
            <a:ext cx="10515599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-DK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o indholdsobjekter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-DK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ammenligning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839787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1"/>
          </p:nvPr>
        </p:nvSpPr>
        <p:spPr>
          <a:xfrm>
            <a:off x="839787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2"/>
          </p:nvPr>
        </p:nvSpPr>
        <p:spPr>
          <a:xfrm>
            <a:off x="839787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6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6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-DK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un titel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-DK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om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-DK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dhold med billedtekst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7" cy="16001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5183187" y="987425"/>
            <a:ext cx="6172199" cy="4873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31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839787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-DK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llede med billedtekst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7" cy="16001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5183187" y="987425"/>
            <a:ext cx="6172199" cy="4873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839787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-DK"/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599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-DK"/>
              <a:t>‹nr.›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18"/>
          <p:cNvSpPr/>
          <p:nvPr/>
        </p:nvSpPr>
        <p:spPr>
          <a:xfrm>
            <a:off x="2925100" y="1916975"/>
            <a:ext cx="5750700" cy="2538600"/>
          </a:xfrm>
          <a:prstGeom prst="ellipse">
            <a:avLst/>
          </a:prstGeom>
          <a:solidFill>
            <a:schemeClr val="lt1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0" name="Google Shape;140;p18"/>
          <p:cNvSpPr txBox="1"/>
          <p:nvPr/>
        </p:nvSpPr>
        <p:spPr>
          <a:xfrm>
            <a:off x="3521094" y="3697496"/>
            <a:ext cx="4482527" cy="598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da-DK" sz="2400" b="1" dirty="0">
                <a:latin typeface="Cambria"/>
                <a:ea typeface="Cambria"/>
                <a:cs typeface="Cambria"/>
                <a:sym typeface="Cambria"/>
              </a:rPr>
              <a:t>Måling af vands hårdhed</a:t>
            </a:r>
            <a:endParaRPr sz="2400" b="1" i="0" u="none" strike="noStrike" cap="none" dirty="0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dirty="0"/>
          </a:p>
        </p:txBody>
      </p:sp>
      <p:sp>
        <p:nvSpPr>
          <p:cNvPr id="141" name="Google Shape;141;p18"/>
          <p:cNvSpPr/>
          <p:nvPr/>
        </p:nvSpPr>
        <p:spPr>
          <a:xfrm>
            <a:off x="8762415" y="487038"/>
            <a:ext cx="3083762" cy="1276429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da-DK" sz="1800" b="1" dirty="0">
                <a:solidFill>
                  <a:srgbClr val="FF00FF"/>
                </a:solidFill>
                <a:latin typeface="Cambria"/>
                <a:ea typeface="Cambria"/>
                <a:cs typeface="Cambria"/>
                <a:sym typeface="Cambria"/>
              </a:rPr>
              <a:t>H</a:t>
            </a:r>
            <a:r>
              <a:rPr lang="da-DK" sz="1800" b="1" i="0" u="none" strike="noStrike" cap="none" dirty="0">
                <a:solidFill>
                  <a:srgbClr val="FF00FF"/>
                </a:solidFill>
                <a:latin typeface="Cambria"/>
                <a:ea typeface="Cambria"/>
                <a:cs typeface="Cambria"/>
                <a:sym typeface="Cambria"/>
              </a:rPr>
              <a:t>vordan måles Vands hårdhed</a:t>
            </a:r>
            <a:r>
              <a:rPr lang="da-DK" sz="1800" b="1" dirty="0">
                <a:solidFill>
                  <a:srgbClr val="FF00FF"/>
                </a:solidFill>
                <a:latin typeface="Cambria"/>
                <a:ea typeface="Cambria"/>
                <a:cs typeface="Cambria"/>
                <a:sym typeface="Cambria"/>
              </a:rPr>
              <a:t>?</a:t>
            </a:r>
            <a:endParaRPr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da-DK" b="1" dirty="0"/>
              <a:t>3</a:t>
            </a:r>
            <a:endParaRPr b="1" dirty="0"/>
          </a:p>
        </p:txBody>
      </p:sp>
      <p:sp>
        <p:nvSpPr>
          <p:cNvPr id="142" name="Google Shape;142;p18"/>
          <p:cNvSpPr/>
          <p:nvPr/>
        </p:nvSpPr>
        <p:spPr>
          <a:xfrm>
            <a:off x="1071038" y="4919748"/>
            <a:ext cx="1968487" cy="1765253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da-DK" sz="1800" b="1" dirty="0">
                <a:solidFill>
                  <a:srgbClr val="990000"/>
                </a:solidFill>
                <a:latin typeface="Cambria"/>
                <a:ea typeface="Cambria"/>
                <a:cs typeface="Cambria"/>
                <a:sym typeface="Cambria"/>
              </a:rPr>
              <a:t>Hårdt vand</a:t>
            </a:r>
            <a:endParaRPr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da-DK" sz="1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  <a:endParaRPr sz="14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3" name="Google Shape;143;p18"/>
          <p:cNvSpPr/>
          <p:nvPr/>
        </p:nvSpPr>
        <p:spPr>
          <a:xfrm>
            <a:off x="8838553" y="5169678"/>
            <a:ext cx="2820732" cy="1484073"/>
          </a:xfrm>
          <a:prstGeom prst="ellipse">
            <a:avLst/>
          </a:prstGeom>
          <a:solidFill>
            <a:schemeClr val="lt1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da-DK" sz="1800" b="1" i="0" u="none" strike="noStrike" cap="none" dirty="0">
                <a:solidFill>
                  <a:srgbClr val="00FF00"/>
                </a:solidFill>
                <a:latin typeface="Cambria"/>
                <a:ea typeface="Cambria"/>
                <a:cs typeface="Cambria"/>
                <a:sym typeface="Cambria"/>
              </a:rPr>
              <a:t>Sæbe og skumdannelse</a:t>
            </a:r>
          </a:p>
          <a:p>
            <a:pPr marL="0" marR="0" lvl="0" indent="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lang="da-DK" sz="1800" b="1" dirty="0">
              <a:solidFill>
                <a:srgbClr val="00FF00"/>
              </a:solidFill>
              <a:latin typeface="Cambria"/>
              <a:sym typeface="Cambria"/>
            </a:endParaRPr>
          </a:p>
          <a:p>
            <a:pPr marL="0" marR="0" lvl="0" indent="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da-DK" b="1" dirty="0"/>
              <a:t>	5</a:t>
            </a:r>
            <a:endParaRPr b="1" dirty="0"/>
          </a:p>
        </p:txBody>
      </p:sp>
      <p:sp>
        <p:nvSpPr>
          <p:cNvPr id="144" name="Google Shape;144;p18"/>
          <p:cNvSpPr/>
          <p:nvPr/>
        </p:nvSpPr>
        <p:spPr>
          <a:xfrm>
            <a:off x="4533029" y="5050650"/>
            <a:ext cx="3134700" cy="1765253"/>
          </a:xfrm>
          <a:prstGeom prst="ellipse">
            <a:avLst/>
          </a:prstGeom>
          <a:solidFill>
            <a:schemeClr val="lt1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da-DK" sz="1800" b="1" i="0" u="none" strike="noStrike" cap="none" dirty="0">
                <a:solidFill>
                  <a:srgbClr val="F1C232"/>
                </a:solidFill>
                <a:latin typeface="Cambria"/>
                <a:ea typeface="Cambria"/>
                <a:cs typeface="Cambria"/>
                <a:sym typeface="Cambria"/>
              </a:rPr>
              <a:t>Dosering</a:t>
            </a:r>
            <a:r>
              <a:rPr lang="da-DK" sz="1800" b="0" i="0" u="none" strike="noStrike" cap="none" dirty="0">
                <a:solidFill>
                  <a:srgbClr val="F1C232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endParaRPr dirty="0"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b="0" i="0" u="none" strike="noStrike" cap="none" dirty="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da-DK" sz="1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        6</a:t>
            </a:r>
            <a:endParaRPr sz="14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6" name="Google Shape;146;p18"/>
          <p:cNvSpPr/>
          <p:nvPr/>
        </p:nvSpPr>
        <p:spPr>
          <a:xfrm>
            <a:off x="6317318" y="191318"/>
            <a:ext cx="2036125" cy="1343696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lang="da-DK" sz="1800" b="1" dirty="0">
              <a:solidFill>
                <a:srgbClr val="00FFFF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da-DK" sz="1800" b="1" dirty="0">
                <a:solidFill>
                  <a:srgbClr val="00FFFF"/>
                </a:solidFill>
                <a:latin typeface="Cambria"/>
                <a:ea typeface="Cambria"/>
                <a:cs typeface="Cambria"/>
                <a:sym typeface="Cambria"/>
              </a:rPr>
              <a:t>Hårdhedsgrad</a:t>
            </a:r>
            <a:endParaRPr sz="1800" dirty="0">
              <a:latin typeface="Cambria"/>
              <a:ea typeface="Cambria"/>
              <a:cs typeface="Cambria"/>
              <a:sym typeface="Cambria"/>
            </a:endParaRPr>
          </a:p>
          <a:p>
            <a:pPr marL="285750" marR="0" lvl="0" indent="-2857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Tx/>
              <a:buChar char="-"/>
            </a:pPr>
            <a:endParaRPr lang="da-DK" dirty="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da-DK" b="1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2</a:t>
            </a:r>
            <a:endParaRPr b="1" dirty="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dirty="0">
              <a:solidFill>
                <a:schemeClr val="dk1"/>
              </a:solidFill>
            </a:endParaRPr>
          </a:p>
        </p:txBody>
      </p:sp>
      <p:sp>
        <p:nvSpPr>
          <p:cNvPr id="147" name="Google Shape;147;p18"/>
          <p:cNvSpPr/>
          <p:nvPr/>
        </p:nvSpPr>
        <p:spPr>
          <a:xfrm>
            <a:off x="9334615" y="2674441"/>
            <a:ext cx="2620200" cy="1692900"/>
          </a:xfrm>
          <a:prstGeom prst="ellipse">
            <a:avLst/>
          </a:prstGeom>
          <a:solidFill>
            <a:schemeClr val="lt1"/>
          </a:solidFill>
          <a:ln w="25400" cap="flat" cmpd="sng">
            <a:solidFill>
              <a:srgbClr val="674EA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da-DK" sz="1800" b="1" i="0" u="none" strike="noStrike" cap="none" dirty="0">
                <a:solidFill>
                  <a:srgbClr val="9900FF"/>
                </a:solidFill>
                <a:latin typeface="Cambria"/>
                <a:ea typeface="Cambria"/>
                <a:cs typeface="Cambria"/>
                <a:sym typeface="Cambria"/>
              </a:rPr>
              <a:t>EDTA-</a:t>
            </a:r>
            <a:r>
              <a:rPr lang="da-DK" sz="1800" b="1" i="0" u="none" strike="noStrike" cap="none" dirty="0" err="1">
                <a:solidFill>
                  <a:srgbClr val="9900FF"/>
                </a:solidFill>
                <a:latin typeface="Cambria"/>
                <a:ea typeface="Cambria"/>
                <a:cs typeface="Cambria"/>
                <a:sym typeface="Cambria"/>
              </a:rPr>
              <a:t>Komplex</a:t>
            </a:r>
            <a:r>
              <a:rPr lang="da-DK" sz="1800" b="1" i="0" u="none" strike="noStrike" cap="none" dirty="0">
                <a:solidFill>
                  <a:srgbClr val="9900FF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endParaRPr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da-DK" b="1" dirty="0"/>
              <a:t>4</a:t>
            </a:r>
            <a:endParaRPr b="1" dirty="0"/>
          </a:p>
        </p:txBody>
      </p:sp>
      <p:sp>
        <p:nvSpPr>
          <p:cNvPr id="148" name="Google Shape;148;p18"/>
          <p:cNvSpPr/>
          <p:nvPr/>
        </p:nvSpPr>
        <p:spPr>
          <a:xfrm>
            <a:off x="352566" y="266406"/>
            <a:ext cx="2080385" cy="1980834"/>
          </a:xfrm>
          <a:prstGeom prst="ellipse">
            <a:avLst/>
          </a:prstGeom>
          <a:solidFill>
            <a:schemeClr val="lt1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da-DK" sz="1800" b="1" i="0" u="none" strike="noStrike" cap="none" dirty="0">
                <a:solidFill>
                  <a:srgbClr val="FF0000"/>
                </a:solidFill>
                <a:latin typeface="Cambria"/>
                <a:ea typeface="Cambria"/>
                <a:cs typeface="Cambria"/>
                <a:sym typeface="Cambria"/>
              </a:rPr>
              <a:t>Behandling af vand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da-DK" sz="1800" b="1" dirty="0">
                <a:solidFill>
                  <a:schemeClr val="tx1"/>
                </a:solidFill>
                <a:latin typeface="Cambria"/>
                <a:sym typeface="Cambria"/>
              </a:rPr>
              <a:t>9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149" name="Google Shape;149;p18"/>
          <p:cNvSpPr/>
          <p:nvPr/>
        </p:nvSpPr>
        <p:spPr>
          <a:xfrm>
            <a:off x="237185" y="2752180"/>
            <a:ext cx="2262139" cy="1198759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da-DK" sz="1800" b="1" dirty="0">
                <a:solidFill>
                  <a:schemeClr val="accent2"/>
                </a:solidFill>
                <a:latin typeface="Cambria"/>
                <a:ea typeface="Cambria"/>
                <a:cs typeface="Cambria"/>
                <a:sym typeface="Cambria"/>
              </a:rPr>
              <a:t>B</a:t>
            </a:r>
            <a:r>
              <a:rPr lang="da-DK" sz="1800" b="1" i="0" u="none" strike="noStrike" cap="none" dirty="0">
                <a:solidFill>
                  <a:schemeClr val="accent2"/>
                </a:solidFill>
                <a:latin typeface="Cambria"/>
                <a:ea typeface="Cambria"/>
                <a:cs typeface="Cambria"/>
                <a:sym typeface="Cambria"/>
              </a:rPr>
              <a:t>lødt vand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da-DK" dirty="0"/>
              <a:t>           </a:t>
            </a:r>
            <a:r>
              <a:rPr lang="da-DK" b="1" dirty="0"/>
              <a:t>8</a:t>
            </a:r>
            <a:endParaRPr b="1" dirty="0"/>
          </a:p>
        </p:txBody>
      </p:sp>
      <p:sp>
        <p:nvSpPr>
          <p:cNvPr id="150" name="Google Shape;150;p18"/>
          <p:cNvSpPr/>
          <p:nvPr/>
        </p:nvSpPr>
        <p:spPr>
          <a:xfrm>
            <a:off x="3123875" y="200486"/>
            <a:ext cx="2491290" cy="1390610"/>
          </a:xfrm>
          <a:prstGeom prst="ellipse">
            <a:avLst/>
          </a:prstGeom>
          <a:solidFill>
            <a:schemeClr val="lt1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da-DK" sz="1800" b="1" i="0" u="none" strike="noStrike" cap="none" dirty="0" err="1">
                <a:solidFill>
                  <a:srgbClr val="0000FF"/>
                </a:solidFill>
                <a:latin typeface="Cambria"/>
                <a:ea typeface="Cambria"/>
                <a:cs typeface="Cambria"/>
                <a:sym typeface="Cambria"/>
              </a:rPr>
              <a:t>Vandshårdhed</a:t>
            </a:r>
            <a:r>
              <a:rPr lang="da-DK" sz="1800" b="1" i="0" u="none" strike="noStrike" cap="none" dirty="0">
                <a:solidFill>
                  <a:srgbClr val="0000FF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endParaRPr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da-DK" b="1" dirty="0"/>
              <a:t>1</a:t>
            </a:r>
            <a:endParaRPr b="1" dirty="0"/>
          </a:p>
        </p:txBody>
      </p:sp>
      <p:cxnSp>
        <p:nvCxnSpPr>
          <p:cNvPr id="151" name="Google Shape;151;p18"/>
          <p:cNvCxnSpPr>
            <a:cxnSpLocks/>
            <a:stCxn id="149" idx="3"/>
          </p:cNvCxnSpPr>
          <p:nvPr/>
        </p:nvCxnSpPr>
        <p:spPr>
          <a:xfrm flipV="1">
            <a:off x="2499324" y="3347317"/>
            <a:ext cx="425776" cy="4243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52" name="Google Shape;152;p18"/>
          <p:cNvCxnSpPr>
            <a:cxnSpLocks/>
            <a:endCxn id="150" idx="4"/>
          </p:cNvCxnSpPr>
          <p:nvPr/>
        </p:nvCxnSpPr>
        <p:spPr>
          <a:xfrm flipH="1" flipV="1">
            <a:off x="4369520" y="1591096"/>
            <a:ext cx="324493" cy="459208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53" name="Google Shape;153;p18"/>
          <p:cNvCxnSpPr>
            <a:cxnSpLocks/>
          </p:cNvCxnSpPr>
          <p:nvPr/>
        </p:nvCxnSpPr>
        <p:spPr>
          <a:xfrm flipV="1">
            <a:off x="2982050" y="4203821"/>
            <a:ext cx="1062909" cy="846829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54" name="Google Shape;154;p18"/>
          <p:cNvCxnSpPr>
            <a:cxnSpLocks/>
            <a:stCxn id="143" idx="1"/>
          </p:cNvCxnSpPr>
          <p:nvPr/>
        </p:nvCxnSpPr>
        <p:spPr>
          <a:xfrm flipH="1" flipV="1">
            <a:off x="7443946" y="4203821"/>
            <a:ext cx="1807694" cy="1183194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56" name="Google Shape;156;p18"/>
          <p:cNvCxnSpPr>
            <a:cxnSpLocks/>
            <a:stCxn id="147" idx="2"/>
          </p:cNvCxnSpPr>
          <p:nvPr/>
        </p:nvCxnSpPr>
        <p:spPr>
          <a:xfrm flipH="1" flipV="1">
            <a:off x="8598151" y="3429000"/>
            <a:ext cx="736464" cy="91891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57" name="Google Shape;157;p18"/>
          <p:cNvCxnSpPr>
            <a:cxnSpLocks/>
          </p:cNvCxnSpPr>
          <p:nvPr/>
        </p:nvCxnSpPr>
        <p:spPr>
          <a:xfrm flipV="1">
            <a:off x="8205675" y="1654212"/>
            <a:ext cx="632878" cy="792185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58" name="Google Shape;158;p18"/>
          <p:cNvCxnSpPr>
            <a:cxnSpLocks/>
          </p:cNvCxnSpPr>
          <p:nvPr/>
        </p:nvCxnSpPr>
        <p:spPr>
          <a:xfrm flipV="1">
            <a:off x="6096000" y="4455575"/>
            <a:ext cx="0" cy="555138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59" name="Google Shape;159;p18"/>
          <p:cNvCxnSpPr>
            <a:cxnSpLocks/>
            <a:endCxn id="146" idx="2"/>
          </p:cNvCxnSpPr>
          <p:nvPr/>
        </p:nvCxnSpPr>
        <p:spPr>
          <a:xfrm flipV="1">
            <a:off x="7030192" y="1535014"/>
            <a:ext cx="305189" cy="468482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60" name="Google Shape;160;p18"/>
          <p:cNvCxnSpPr>
            <a:cxnSpLocks/>
          </p:cNvCxnSpPr>
          <p:nvPr/>
        </p:nvCxnSpPr>
        <p:spPr>
          <a:xfrm>
            <a:off x="2266285" y="1853859"/>
            <a:ext cx="1060759" cy="660139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pic>
        <p:nvPicPr>
          <p:cNvPr id="7" name="Billede 6" descr="Et billede, der indeholder tekst, keramik, linjetegning, porcelæn&#10;&#10;Automatisk genereret beskrivelse">
            <a:extLst>
              <a:ext uri="{FF2B5EF4-FFF2-40B4-BE49-F238E27FC236}">
                <a16:creationId xmlns:a16="http://schemas.microsoft.com/office/drawing/2014/main" id="{65320F52-3C1A-404A-BDA7-F70DF16271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1005" y="2137787"/>
            <a:ext cx="2858465" cy="1615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19398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49;p18">
            <a:extLst>
              <a:ext uri="{FF2B5EF4-FFF2-40B4-BE49-F238E27FC236}">
                <a16:creationId xmlns:a16="http://schemas.microsoft.com/office/drawing/2014/main" id="{A8EFD7ED-77A9-4B4C-9542-41286371C79B}"/>
              </a:ext>
            </a:extLst>
          </p:cNvPr>
          <p:cNvSpPr/>
          <p:nvPr/>
        </p:nvSpPr>
        <p:spPr>
          <a:xfrm>
            <a:off x="3313215" y="1268628"/>
            <a:ext cx="5201392" cy="4320744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da-DK" sz="1800" b="1" dirty="0">
                <a:solidFill>
                  <a:schemeClr val="accent2"/>
                </a:solidFill>
                <a:latin typeface="Cambria"/>
                <a:ea typeface="Cambria"/>
                <a:cs typeface="Cambria"/>
                <a:sym typeface="Cambria"/>
              </a:rPr>
              <a:t>B</a:t>
            </a:r>
            <a:r>
              <a:rPr lang="da-DK" sz="1800" b="1" i="0" u="none" strike="noStrike" cap="none" dirty="0">
                <a:solidFill>
                  <a:schemeClr val="accent2"/>
                </a:solidFill>
                <a:latin typeface="Cambria"/>
                <a:ea typeface="Cambria"/>
                <a:cs typeface="Cambria"/>
                <a:sym typeface="Cambria"/>
              </a:rPr>
              <a:t>lødt vand </a:t>
            </a:r>
            <a:endParaRPr dirty="0"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lang="da-DK" sz="1600" b="1" dirty="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da-DK" sz="1600" b="1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Fordeler:</a:t>
            </a:r>
            <a:r>
              <a:rPr lang="da-DK" sz="16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Energi besparelse pga. at energiforbrug af husholdningsapparater reduceres samt sker der en reduktion af forbruget af vaskepulver, tidsbesparelse ved afkalkning af husholdningsapparater  længere levetid for installationer og husholdningsapparater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lang="da-DK" sz="1600" dirty="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lang="da-DK" sz="1600" dirty="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da-DK" sz="1600" b="1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Ulemper:</a:t>
            </a:r>
            <a:r>
              <a:rPr lang="da-DK" sz="16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Stor </a:t>
            </a:r>
            <a:r>
              <a:rPr lang="da-DK" sz="1600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kostned</a:t>
            </a:r>
            <a:r>
              <a:rPr lang="da-DK" sz="16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af nyt anlæg, øger forekomsten af hjerte-</a:t>
            </a:r>
            <a:r>
              <a:rPr lang="da-DK" sz="1600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karsydomme</a:t>
            </a:r>
            <a:r>
              <a:rPr lang="da-DK" sz="16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og caries i tænderne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257456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48;p18">
            <a:extLst>
              <a:ext uri="{FF2B5EF4-FFF2-40B4-BE49-F238E27FC236}">
                <a16:creationId xmlns:a16="http://schemas.microsoft.com/office/drawing/2014/main" id="{FBBD24DF-D805-DB4B-84D0-F558EC865688}"/>
              </a:ext>
            </a:extLst>
          </p:cNvPr>
          <p:cNvSpPr/>
          <p:nvPr/>
        </p:nvSpPr>
        <p:spPr>
          <a:xfrm>
            <a:off x="4350328" y="1476912"/>
            <a:ext cx="3491344" cy="3178215"/>
          </a:xfrm>
          <a:prstGeom prst="ellipse">
            <a:avLst/>
          </a:prstGeom>
          <a:solidFill>
            <a:schemeClr val="lt1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da-DK" sz="1800" b="1" i="0" u="none" strike="noStrike" cap="none" dirty="0">
                <a:solidFill>
                  <a:srgbClr val="FF0000"/>
                </a:solidFill>
                <a:latin typeface="Cambria"/>
                <a:ea typeface="Cambria"/>
                <a:cs typeface="Cambria"/>
                <a:sym typeface="Cambria"/>
              </a:rPr>
              <a:t>Behandling af vand</a:t>
            </a:r>
            <a:endParaRPr dirty="0"/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da-DK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Kræver tilladelse fra Kommunen som kan inddrage Sundhedsstyrelsen for blødt </a:t>
            </a:r>
            <a:r>
              <a:rPr lang="da-DK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gøring</a:t>
            </a:r>
            <a:r>
              <a:rPr lang="da-DK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af vand</a:t>
            </a:r>
            <a:endParaRPr lang="da-DK" sz="1400" b="0" i="0" u="none" strike="noStrike" cap="none" dirty="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8636158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38;p18">
            <a:extLst>
              <a:ext uri="{FF2B5EF4-FFF2-40B4-BE49-F238E27FC236}">
                <a16:creationId xmlns:a16="http://schemas.microsoft.com/office/drawing/2014/main" id="{05E5A138-B137-A246-97AD-867A44058436}"/>
              </a:ext>
            </a:extLst>
          </p:cNvPr>
          <p:cNvSpPr/>
          <p:nvPr/>
        </p:nvSpPr>
        <p:spPr>
          <a:xfrm>
            <a:off x="2303813" y="938151"/>
            <a:ext cx="7778338" cy="4773880"/>
          </a:xfrm>
          <a:prstGeom prst="ellipse">
            <a:avLst/>
          </a:prstGeom>
          <a:solidFill>
            <a:schemeClr val="lt1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" name="Billede 2" descr="Et billede, der indeholder tekst, keramik, linjetegning, porcelæn&#10;&#10;Automatisk genereret beskrivelse">
            <a:extLst>
              <a:ext uri="{FF2B5EF4-FFF2-40B4-BE49-F238E27FC236}">
                <a16:creationId xmlns:a16="http://schemas.microsoft.com/office/drawing/2014/main" id="{9F8F2F71-BA38-8C48-9261-540E17B529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8348" y="1641088"/>
            <a:ext cx="4345008" cy="2455875"/>
          </a:xfrm>
          <a:prstGeom prst="rect">
            <a:avLst/>
          </a:prstGeom>
        </p:spPr>
      </p:pic>
      <p:sp>
        <p:nvSpPr>
          <p:cNvPr id="4" name="Google Shape;140;p18">
            <a:extLst>
              <a:ext uri="{FF2B5EF4-FFF2-40B4-BE49-F238E27FC236}">
                <a16:creationId xmlns:a16="http://schemas.microsoft.com/office/drawing/2014/main" id="{B0A21813-16AA-894D-8E1D-127C5DC811CE}"/>
              </a:ext>
            </a:extLst>
          </p:cNvPr>
          <p:cNvSpPr txBox="1"/>
          <p:nvPr/>
        </p:nvSpPr>
        <p:spPr>
          <a:xfrm>
            <a:off x="3854736" y="4500542"/>
            <a:ext cx="4482527" cy="598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da-DK" sz="2400" b="1" dirty="0">
                <a:latin typeface="Cambria"/>
                <a:ea typeface="Cambria"/>
                <a:cs typeface="Cambria"/>
                <a:sym typeface="Cambria"/>
              </a:rPr>
              <a:t>Måling af vands hårdhed</a:t>
            </a:r>
            <a:endParaRPr sz="2400" b="1" i="0" u="none" strike="noStrike" cap="none" dirty="0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846260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50;p18">
            <a:extLst>
              <a:ext uri="{FF2B5EF4-FFF2-40B4-BE49-F238E27FC236}">
                <a16:creationId xmlns:a16="http://schemas.microsoft.com/office/drawing/2014/main" id="{73BAAB4C-0FE4-9041-9EAF-D8E29EB91C9D}"/>
              </a:ext>
            </a:extLst>
          </p:cNvPr>
          <p:cNvSpPr/>
          <p:nvPr/>
        </p:nvSpPr>
        <p:spPr>
          <a:xfrm>
            <a:off x="1520042" y="305789"/>
            <a:ext cx="8572005" cy="6246422"/>
          </a:xfrm>
          <a:prstGeom prst="ellipse">
            <a:avLst/>
          </a:prstGeom>
          <a:solidFill>
            <a:schemeClr val="lt1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da-DK" sz="1800" b="1" i="0" u="none" strike="noStrike" cap="none" dirty="0">
                <a:solidFill>
                  <a:srgbClr val="0000FF"/>
                </a:solidFill>
                <a:latin typeface="Cambria"/>
                <a:ea typeface="Cambria"/>
                <a:cs typeface="Cambria"/>
                <a:sym typeface="Cambria"/>
              </a:rPr>
              <a:t>Vands hårdhed: </a:t>
            </a:r>
            <a:endParaRPr sz="1800" dirty="0"/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da-DK" sz="1800" b="0" i="0" u="none" strike="noStrike" cap="none" dirty="0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Mg</a:t>
            </a:r>
            <a:r>
              <a:rPr lang="da-DK" sz="1800" b="0" i="0" u="none" strike="noStrike" cap="none" baseline="30000" dirty="0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2+</a:t>
            </a:r>
            <a:r>
              <a:rPr lang="da-DK" sz="1800" baseline="30000" dirty="0"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da-DK" sz="1800" dirty="0">
                <a:latin typeface="Cambria"/>
                <a:sym typeface="Cambria"/>
              </a:rPr>
              <a:t>Ca</a:t>
            </a:r>
            <a:r>
              <a:rPr lang="da-DK" sz="1800" baseline="30000" dirty="0">
                <a:latin typeface="Cambria"/>
                <a:sym typeface="Cambria"/>
              </a:rPr>
              <a:t>2+ </a:t>
            </a:r>
            <a:r>
              <a:rPr lang="da-DK" sz="1800" dirty="0"/>
              <a:t>HCO</a:t>
            </a:r>
            <a:r>
              <a:rPr lang="da-DK" sz="1800" baseline="-25000" dirty="0"/>
              <a:t>3</a:t>
            </a:r>
            <a:r>
              <a:rPr lang="da-DK" sz="1800" baseline="30000" dirty="0"/>
              <a:t>-  </a:t>
            </a:r>
            <a:r>
              <a:rPr lang="da-DK" sz="1800" dirty="0"/>
              <a:t>SO</a:t>
            </a:r>
            <a:r>
              <a:rPr lang="da-DK" sz="1800" baseline="-25000" dirty="0"/>
              <a:t>4</a:t>
            </a:r>
            <a:r>
              <a:rPr lang="da-DK" sz="1800" baseline="30000" dirty="0"/>
              <a:t>2 –</a:t>
            </a:r>
            <a:r>
              <a:rPr lang="da-DK" sz="1800" dirty="0"/>
              <a:t> </a:t>
            </a: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da-DK" sz="1800" dirty="0"/>
              <a:t>Mg</a:t>
            </a:r>
            <a:r>
              <a:rPr lang="da-DK" sz="1800" baseline="30000" dirty="0"/>
              <a:t>2+</a:t>
            </a:r>
            <a:r>
              <a:rPr lang="da-DK" sz="1800" dirty="0"/>
              <a:t> og Ca</a:t>
            </a:r>
            <a:r>
              <a:rPr lang="da-DK" sz="1800" baseline="30000" dirty="0"/>
              <a:t>2+</a:t>
            </a:r>
            <a:r>
              <a:rPr lang="da-DK" sz="1800" dirty="0"/>
              <a:t> bidrager til vands hårdhed som angives i hårdhedsgrader og den samlede aktuelle koncentration af Ca</a:t>
            </a:r>
            <a:r>
              <a:rPr lang="da-DK" sz="1800" baseline="30000" dirty="0"/>
              <a:t>2+</a:t>
            </a:r>
            <a:r>
              <a:rPr lang="da-DK" sz="1800" dirty="0"/>
              <a:t> og Mg</a:t>
            </a:r>
            <a:r>
              <a:rPr lang="da-DK" sz="1800" baseline="30000" dirty="0"/>
              <a:t>2+</a:t>
            </a:r>
            <a:r>
              <a:rPr lang="da-DK" sz="1800" dirty="0"/>
              <a:t> kan ved beregning blive påvist ved:</a:t>
            </a:r>
          </a:p>
          <a:p>
            <a:pPr lvl="0" algn="ctr">
              <a:lnSpc>
                <a:spcPct val="150000"/>
              </a:lnSpc>
            </a:pPr>
            <a:r>
              <a:rPr lang="da-DK" sz="1800" dirty="0"/>
              <a:t>1 </a:t>
            </a:r>
            <a:r>
              <a:rPr lang="da-DK" sz="1800" baseline="30000" dirty="0"/>
              <a:t>0 </a:t>
            </a:r>
            <a:r>
              <a:rPr lang="da-DK" sz="1800" dirty="0" err="1"/>
              <a:t>dH</a:t>
            </a:r>
            <a:r>
              <a:rPr lang="da-DK" sz="1800" dirty="0"/>
              <a:t> = [Mg</a:t>
            </a:r>
            <a:r>
              <a:rPr lang="da-DK" sz="1800" baseline="30000" dirty="0"/>
              <a:t>2+</a:t>
            </a:r>
            <a:r>
              <a:rPr lang="da-DK" sz="1800" dirty="0"/>
              <a:t> ] + [Ca</a:t>
            </a:r>
            <a:r>
              <a:rPr lang="da-DK" sz="1800" baseline="30000" dirty="0"/>
              <a:t>2+</a:t>
            </a:r>
            <a:r>
              <a:rPr lang="da-DK" sz="1800" dirty="0"/>
              <a:t> ] = 1,78·10 </a:t>
            </a:r>
            <a:r>
              <a:rPr lang="da-DK" sz="1800" baseline="30000" dirty="0"/>
              <a:t>-4 </a:t>
            </a:r>
            <a:r>
              <a:rPr lang="da-DK" sz="1800" dirty="0"/>
              <a:t> M ,hvor indholdet af Ca</a:t>
            </a:r>
            <a:r>
              <a:rPr lang="da-DK" sz="1800" baseline="30000" dirty="0"/>
              <a:t>2+</a:t>
            </a:r>
            <a:r>
              <a:rPr lang="da-DK" sz="1800" dirty="0"/>
              <a:t> og Mg</a:t>
            </a:r>
            <a:r>
              <a:rPr lang="da-DK" sz="1800" baseline="30000" dirty="0"/>
              <a:t>2+</a:t>
            </a:r>
            <a:r>
              <a:rPr lang="da-DK" sz="1800" dirty="0"/>
              <a:t>  = 10mg </a:t>
            </a:r>
            <a:r>
              <a:rPr lang="da-DK" sz="1800" dirty="0" err="1"/>
              <a:t>CaO</a:t>
            </a:r>
            <a:r>
              <a:rPr lang="da-DK" sz="1800" dirty="0"/>
              <a:t> per liter. Hvis vandet indeholder meget af </a:t>
            </a:r>
            <a:r>
              <a:rPr lang="da-DK" sz="1800" dirty="0" err="1"/>
              <a:t>calium</a:t>
            </a:r>
            <a:r>
              <a:rPr lang="da-DK" sz="1800" dirty="0"/>
              <a:t> og magnesium ioner bliver vandet hårdt og mindre indhold giver blødt vand.</a:t>
            </a:r>
            <a:endParaRPr sz="1800" dirty="0"/>
          </a:p>
        </p:txBody>
      </p:sp>
    </p:spTree>
    <p:extLst>
      <p:ext uri="{BB962C8B-B14F-4D97-AF65-F5344CB8AC3E}">
        <p14:creationId xmlns:p14="http://schemas.microsoft.com/office/powerpoint/2010/main" val="16756685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46;p18">
            <a:extLst>
              <a:ext uri="{FF2B5EF4-FFF2-40B4-BE49-F238E27FC236}">
                <a16:creationId xmlns:a16="http://schemas.microsoft.com/office/drawing/2014/main" id="{AE1FFCB9-0EC6-FC46-89A0-2B30B2872077}"/>
              </a:ext>
            </a:extLst>
          </p:cNvPr>
          <p:cNvSpPr/>
          <p:nvPr/>
        </p:nvSpPr>
        <p:spPr>
          <a:xfrm>
            <a:off x="3923664" y="1276093"/>
            <a:ext cx="5398465" cy="394905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lang="da-DK" sz="1800" b="1" dirty="0">
              <a:solidFill>
                <a:srgbClr val="00FFFF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da-DK" sz="1800" b="1" dirty="0">
                <a:solidFill>
                  <a:srgbClr val="00FFFF"/>
                </a:solidFill>
                <a:latin typeface="Cambria"/>
                <a:ea typeface="Cambria"/>
                <a:cs typeface="Cambria"/>
                <a:sym typeface="Cambria"/>
              </a:rPr>
              <a:t>Hårdhedsgrad</a:t>
            </a:r>
            <a:endParaRPr sz="1800" dirty="0"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da-DK" b="1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Bestemmes ved </a:t>
            </a:r>
            <a:r>
              <a:rPr lang="da-DK" b="1" baseline="300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0</a:t>
            </a:r>
            <a:r>
              <a:rPr lang="da-DK" b="1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dH</a:t>
            </a: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lang="da-DK" baseline="30000" dirty="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da-DK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Blød vand: 0-10 </a:t>
            </a:r>
            <a:r>
              <a:rPr lang="da-DK" baseline="300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0</a:t>
            </a:r>
            <a:r>
              <a:rPr lang="da-DK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dH</a:t>
            </a:r>
          </a:p>
          <a:p>
            <a:pPr marR="0" lvl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</a:pPr>
            <a:r>
              <a:rPr lang="da-DK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Mellem hårdvand: 10-20 </a:t>
            </a:r>
            <a:r>
              <a:rPr lang="da-DK" baseline="300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0</a:t>
            </a:r>
            <a:r>
              <a:rPr lang="da-DK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dH</a:t>
            </a:r>
          </a:p>
          <a:p>
            <a:pPr marR="0" lvl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</a:pPr>
            <a:r>
              <a:rPr lang="da-DK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Hårdt vand: over 20 </a:t>
            </a:r>
            <a:r>
              <a:rPr lang="da-DK" baseline="300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0</a:t>
            </a:r>
            <a:r>
              <a:rPr lang="da-DK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dH</a:t>
            </a:r>
          </a:p>
          <a:p>
            <a:pPr marR="0" lvl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</a:pPr>
            <a:r>
              <a:rPr lang="da-DK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Meget Hårdvand over 30 </a:t>
            </a:r>
            <a:r>
              <a:rPr lang="da-DK" baseline="300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0</a:t>
            </a:r>
            <a:r>
              <a:rPr lang="da-DK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dH</a:t>
            </a:r>
          </a:p>
          <a:p>
            <a:pPr marL="285750" marR="0" lvl="0" indent="-2857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Tx/>
              <a:buChar char="-"/>
            </a:pPr>
            <a:endParaRPr lang="da-DK" dirty="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dirty="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dirty="0"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133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41;p18">
            <a:extLst>
              <a:ext uri="{FF2B5EF4-FFF2-40B4-BE49-F238E27FC236}">
                <a16:creationId xmlns:a16="http://schemas.microsoft.com/office/drawing/2014/main" id="{0C50A302-B150-8546-ACB7-C6F33755A4F0}"/>
              </a:ext>
            </a:extLst>
          </p:cNvPr>
          <p:cNvSpPr/>
          <p:nvPr/>
        </p:nvSpPr>
        <p:spPr>
          <a:xfrm>
            <a:off x="3966359" y="1990506"/>
            <a:ext cx="4047963" cy="2652745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da-DK" sz="1800" b="1" dirty="0">
                <a:solidFill>
                  <a:srgbClr val="FF00FF"/>
                </a:solidFill>
                <a:latin typeface="Cambria"/>
                <a:ea typeface="Cambria"/>
                <a:cs typeface="Cambria"/>
                <a:sym typeface="Cambria"/>
              </a:rPr>
              <a:t>H</a:t>
            </a:r>
            <a:r>
              <a:rPr lang="da-DK" sz="1800" b="1" i="0" u="none" strike="noStrike" cap="none" dirty="0">
                <a:solidFill>
                  <a:srgbClr val="FF00FF"/>
                </a:solidFill>
                <a:latin typeface="Cambria"/>
                <a:ea typeface="Cambria"/>
                <a:cs typeface="Cambria"/>
                <a:sym typeface="Cambria"/>
              </a:rPr>
              <a:t>vordan måles Vands hårdhed</a:t>
            </a:r>
            <a:r>
              <a:rPr lang="da-DK" sz="1800" b="1" dirty="0">
                <a:solidFill>
                  <a:srgbClr val="FF00FF"/>
                </a:solidFill>
                <a:latin typeface="Cambria"/>
                <a:ea typeface="Cambria"/>
                <a:cs typeface="Cambria"/>
                <a:sym typeface="Cambria"/>
              </a:rPr>
              <a:t>?</a:t>
            </a:r>
            <a:endParaRPr dirty="0"/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da-DK" sz="1400" b="0" i="0" u="none" strike="noStrike" cap="none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Hvilke forskellige måde kan man måle </a:t>
            </a:r>
            <a:r>
              <a:rPr lang="da-DK" sz="1400" b="0" i="0" u="none" strike="noStrike" cap="none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vandshårdhed</a:t>
            </a:r>
            <a:r>
              <a:rPr lang="da-DK" sz="1400" b="0" i="0" u="none" strike="noStrike" cap="none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?</a:t>
            </a:r>
            <a:endParaRPr lang="da-DK" dirty="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da-DK" dirty="0">
                <a:solidFill>
                  <a:schemeClr val="dk1"/>
                </a:solidFill>
                <a:latin typeface="Cambria"/>
                <a:sym typeface="Cambria"/>
              </a:rPr>
              <a:t>Ved hjælp af EDTA-Titrering</a:t>
            </a: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da-DK" dirty="0">
                <a:solidFill>
                  <a:schemeClr val="dk1"/>
                </a:solidFill>
                <a:latin typeface="Cambria"/>
                <a:sym typeface="Cambria"/>
              </a:rPr>
              <a:t>Ved hjælp af SÆBE og Skumdannelse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28559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47;p18">
            <a:extLst>
              <a:ext uri="{FF2B5EF4-FFF2-40B4-BE49-F238E27FC236}">
                <a16:creationId xmlns:a16="http://schemas.microsoft.com/office/drawing/2014/main" id="{453AE50A-72DF-1E42-83EC-A7F36D73E0E0}"/>
              </a:ext>
            </a:extLst>
          </p:cNvPr>
          <p:cNvSpPr/>
          <p:nvPr/>
        </p:nvSpPr>
        <p:spPr>
          <a:xfrm>
            <a:off x="332509" y="451261"/>
            <a:ext cx="11340935" cy="6282048"/>
          </a:xfrm>
          <a:prstGeom prst="ellipse">
            <a:avLst/>
          </a:prstGeom>
          <a:solidFill>
            <a:schemeClr val="lt1"/>
          </a:solidFill>
          <a:ln w="25400" cap="flat" cmpd="sng">
            <a:solidFill>
              <a:srgbClr val="674EA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da-DK" sz="1600" b="1" i="0" u="none" strike="noStrike" cap="none" dirty="0">
                <a:solidFill>
                  <a:srgbClr val="9900FF"/>
                </a:solidFill>
                <a:latin typeface="Cambria"/>
                <a:ea typeface="Cambria"/>
                <a:cs typeface="Cambria"/>
                <a:sym typeface="Cambria"/>
              </a:rPr>
              <a:t>EDTA (</a:t>
            </a:r>
            <a:r>
              <a:rPr lang="da-DK" sz="1600" b="1" i="0" u="none" strike="noStrike" cap="none" dirty="0" err="1">
                <a:solidFill>
                  <a:srgbClr val="9900FF"/>
                </a:solidFill>
                <a:latin typeface="Cambria"/>
                <a:ea typeface="Cambria"/>
                <a:cs typeface="Cambria"/>
                <a:sym typeface="Cambria"/>
              </a:rPr>
              <a:t>ethylendiamintetraacetat</a:t>
            </a:r>
            <a:r>
              <a:rPr lang="da-DK" sz="1600" b="1" i="0" u="none" strike="noStrike" cap="none" dirty="0">
                <a:solidFill>
                  <a:srgbClr val="9900FF"/>
                </a:solidFill>
                <a:latin typeface="Cambria"/>
                <a:ea typeface="Cambria"/>
                <a:cs typeface="Cambria"/>
                <a:sym typeface="Cambria"/>
              </a:rPr>
              <a:t>) = Y</a:t>
            </a:r>
            <a:r>
              <a:rPr lang="da-DK" sz="1600" b="1" i="0" u="none" strike="noStrike" cap="none" baseline="30000" dirty="0">
                <a:solidFill>
                  <a:srgbClr val="9900FF"/>
                </a:solidFill>
                <a:latin typeface="Cambria"/>
                <a:ea typeface="Cambria"/>
                <a:cs typeface="Cambria"/>
                <a:sym typeface="Cambria"/>
              </a:rPr>
              <a:t>4 -</a:t>
            </a:r>
            <a:endParaRPr sz="1600" dirty="0"/>
          </a:p>
          <a:p>
            <a:pPr algn="ctr">
              <a:lnSpc>
                <a:spcPct val="150000"/>
              </a:lnSpc>
            </a:pPr>
            <a:r>
              <a:rPr lang="da-DK" sz="1600" b="0" i="0" u="none" strike="noStrike" cap="none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Er en negativ ion der har ladningen </a:t>
            </a:r>
            <a:r>
              <a:rPr lang="da-DK" sz="16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-4 og  og danner komplekser med</a:t>
            </a:r>
            <a:r>
              <a:rPr lang="da-DK" sz="1600" b="0" i="0" u="none" strike="noStrike" cap="none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metal-ioner  som for eksempel Mg</a:t>
            </a:r>
            <a:r>
              <a:rPr lang="da-DK" sz="1600" b="0" i="0" u="none" strike="noStrike" cap="none" baseline="300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2+</a:t>
            </a:r>
            <a:r>
              <a:rPr lang="da-DK" sz="1600" b="0" i="0" u="none" strike="noStrike" cap="none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og Ca</a:t>
            </a:r>
            <a:r>
              <a:rPr lang="da-DK" sz="1600" b="0" i="0" u="none" strike="noStrike" cap="none" baseline="300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2+</a:t>
            </a:r>
            <a:r>
              <a:rPr lang="da-DK" sz="1600" b="0" i="0" u="none" strike="noStrike" cap="none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. Struktur formel med calcium-ionens </a:t>
            </a:r>
            <a:r>
              <a:rPr lang="da-DK" sz="1600" b="0" i="0" u="none" strike="noStrike" cap="none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komplex</a:t>
            </a:r>
            <a:r>
              <a:rPr lang="da-DK" sz="1600" b="0" i="0" u="none" strike="noStrike" cap="none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med EDTA.</a:t>
            </a:r>
            <a:endParaRPr lang="da-DK" sz="1600" dirty="0">
              <a:latin typeface="Cambria"/>
              <a:ea typeface="Cambria"/>
              <a:cs typeface="Cambria"/>
              <a:sym typeface="Cambria"/>
            </a:endParaRPr>
          </a:p>
          <a:p>
            <a:pPr algn="ctr"/>
            <a:endParaRPr lang="da-DK" baseline="30000" dirty="0">
              <a:latin typeface="Cambria"/>
              <a:sym typeface="Cambria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dirty="0"/>
          </a:p>
        </p:txBody>
      </p:sp>
      <p:pic>
        <p:nvPicPr>
          <p:cNvPr id="4" name="Billede 3" descr="Et billede, der indeholder tekst&#10;&#10;Automatisk genereret beskrivelse">
            <a:extLst>
              <a:ext uri="{FF2B5EF4-FFF2-40B4-BE49-F238E27FC236}">
                <a16:creationId xmlns:a16="http://schemas.microsoft.com/office/drawing/2014/main" id="{E7308908-E851-D04C-9576-3A03CFB0D3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42612" y="1496291"/>
            <a:ext cx="3601652" cy="1386513"/>
          </a:xfrm>
          <a:prstGeom prst="rect">
            <a:avLst/>
          </a:prstGeom>
        </p:spPr>
      </p:pic>
      <p:pic>
        <p:nvPicPr>
          <p:cNvPr id="6" name="Billede 5">
            <a:extLst>
              <a:ext uri="{FF2B5EF4-FFF2-40B4-BE49-F238E27FC236}">
                <a16:creationId xmlns:a16="http://schemas.microsoft.com/office/drawing/2014/main" id="{E7F53F40-618C-B74C-8426-A6CB52B246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03169" y="1658111"/>
            <a:ext cx="4967656" cy="1224693"/>
          </a:xfrm>
          <a:prstGeom prst="rect">
            <a:avLst/>
          </a:prstGeom>
        </p:spPr>
      </p:pic>
      <p:pic>
        <p:nvPicPr>
          <p:cNvPr id="8" name="Billede 7">
            <a:extLst>
              <a:ext uri="{FF2B5EF4-FFF2-40B4-BE49-F238E27FC236}">
                <a16:creationId xmlns:a16="http://schemas.microsoft.com/office/drawing/2014/main" id="{1418D389-5EF7-DE43-A72E-38FA4834F33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95750" y="3972681"/>
            <a:ext cx="2956955" cy="2571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96487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43;p18">
            <a:extLst>
              <a:ext uri="{FF2B5EF4-FFF2-40B4-BE49-F238E27FC236}">
                <a16:creationId xmlns:a16="http://schemas.microsoft.com/office/drawing/2014/main" id="{F444EECD-4B32-8D41-828E-BECA1147008C}"/>
              </a:ext>
            </a:extLst>
          </p:cNvPr>
          <p:cNvSpPr/>
          <p:nvPr/>
        </p:nvSpPr>
        <p:spPr>
          <a:xfrm>
            <a:off x="2766951" y="795646"/>
            <a:ext cx="7315199" cy="5581403"/>
          </a:xfrm>
          <a:prstGeom prst="ellipse">
            <a:avLst/>
          </a:prstGeom>
          <a:solidFill>
            <a:schemeClr val="lt1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4572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da-DK" sz="1800" b="1" i="0" u="none" strike="noStrike" cap="none" dirty="0">
                <a:solidFill>
                  <a:srgbClr val="00FF00"/>
                </a:solidFill>
                <a:latin typeface="Cambria"/>
                <a:ea typeface="Cambria"/>
                <a:cs typeface="Cambria"/>
                <a:sym typeface="Cambria"/>
              </a:rPr>
              <a:t>	    Sæbe og skumdannelse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lang="da-DK" sz="1800" b="1" dirty="0">
              <a:solidFill>
                <a:srgbClr val="00FF00"/>
              </a:solidFill>
              <a:latin typeface="Cambria"/>
              <a:ea typeface="Cambria"/>
              <a:sym typeface="Cambria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da-DK" b="1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Det er skum i sæben der gør at vores tøj bliver rent, hvis sæben ikke har mulighed for at danne skum bliver tøjet ikke rent fordi sæben binder sig til Calcium-ion og Magnesium-ion i stedet for. Derfor til føres </a:t>
            </a:r>
            <a:r>
              <a:rPr lang="da-DK" b="1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Natriumphosphat</a:t>
            </a:r>
            <a:r>
              <a:rPr lang="da-DK" b="1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(Na</a:t>
            </a:r>
            <a:r>
              <a:rPr lang="da-DK" b="1" baseline="-250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3</a:t>
            </a:r>
            <a:r>
              <a:rPr lang="da-DK" b="1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PO</a:t>
            </a:r>
            <a:r>
              <a:rPr lang="da-DK" b="1" baseline="-250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4</a:t>
            </a:r>
            <a:r>
              <a:rPr lang="da-DK" b="1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, hvor </a:t>
            </a:r>
            <a:r>
              <a:rPr lang="da-DK" b="1" dirty="0" err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phosphaten</a:t>
            </a:r>
            <a:r>
              <a:rPr lang="da-DK" b="1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(PO</a:t>
            </a:r>
            <a:r>
              <a:rPr lang="da-DK" b="1" baseline="-250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4</a:t>
            </a:r>
            <a:r>
              <a:rPr lang="da-DK" b="1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) binder sig til kalk-ionerne  således at sæben kan få lov til at danne skum.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896644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44;p18">
            <a:extLst>
              <a:ext uri="{FF2B5EF4-FFF2-40B4-BE49-F238E27FC236}">
                <a16:creationId xmlns:a16="http://schemas.microsoft.com/office/drawing/2014/main" id="{2DC73E43-6755-7045-B8DD-66DEB9EEE51C}"/>
              </a:ext>
            </a:extLst>
          </p:cNvPr>
          <p:cNvSpPr/>
          <p:nvPr/>
        </p:nvSpPr>
        <p:spPr>
          <a:xfrm>
            <a:off x="534390" y="225631"/>
            <a:ext cx="10533413" cy="6175169"/>
          </a:xfrm>
          <a:prstGeom prst="ellipse">
            <a:avLst/>
          </a:prstGeom>
          <a:solidFill>
            <a:schemeClr val="lt1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lang="da-DK" sz="1800" b="1" i="0" u="none" strike="noStrike" cap="none" dirty="0">
              <a:solidFill>
                <a:srgbClr val="F1C232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lang="da-DK" sz="1800" b="1" i="0" u="none" strike="noStrike" cap="none" dirty="0">
              <a:solidFill>
                <a:srgbClr val="F1C232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da-DK" sz="1800" b="1" i="0" u="none" strike="noStrike" cap="none" dirty="0">
                <a:solidFill>
                  <a:srgbClr val="F1C232"/>
                </a:solidFill>
                <a:latin typeface="Cambria"/>
                <a:ea typeface="Cambria"/>
                <a:cs typeface="Cambria"/>
                <a:sym typeface="Cambria"/>
              </a:rPr>
              <a:t>Dosering</a:t>
            </a:r>
            <a:r>
              <a:rPr lang="da-DK" sz="1800" b="0" i="0" u="none" strike="noStrike" cap="none" dirty="0">
                <a:solidFill>
                  <a:srgbClr val="F1C232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dirty="0"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da-DK" b="0" i="0" u="none" strike="noStrike" cap="none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		Hvordan man bruger sæbe til vasketøj, afkalkning,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lang="da-DK" dirty="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lang="da-DK" b="0" i="0" u="none" strike="noStrike" cap="none" dirty="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lang="da-DK" dirty="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lang="da-DK" b="0" i="0" u="none" strike="noStrike" cap="none" dirty="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lang="da-DK" dirty="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lang="da-DK" b="0" i="0" u="none" strike="noStrike" cap="none" dirty="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lang="da-DK" dirty="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lang="da-DK" b="0" i="0" u="none" strike="noStrike" cap="none" dirty="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lang="da-DK" dirty="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lang="da-DK" b="0" i="0" u="none" strike="noStrike" cap="none" dirty="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lang="da-DK" dirty="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lang="da-DK" b="0" i="0" u="none" strike="noStrike" cap="none" dirty="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lang="da-DK" dirty="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lang="da-DK" b="0" i="0" u="none" strike="noStrike" cap="none" dirty="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lang="da-DK" dirty="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lang="da-DK" b="0" i="0" u="none" strike="noStrike" cap="none" dirty="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lang="da-DK" dirty="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lang="da-DK" b="0" i="0" u="none" strike="noStrike" cap="none" dirty="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lang="da-DK" dirty="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lang="da-DK" b="0" i="0" u="none" strike="noStrike" cap="none" dirty="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lang="da-DK" dirty="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da-DK" b="0" i="0" u="none" strike="noStrike" cap="none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endParaRPr dirty="0"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b="0" i="0" u="none" strike="noStrike" cap="none" dirty="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66CACB5F-EBA7-FF4A-B942-54E277EBD1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4782" y="2182090"/>
            <a:ext cx="8998007" cy="2021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83147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142;p18">
            <a:extLst>
              <a:ext uri="{FF2B5EF4-FFF2-40B4-BE49-F238E27FC236}">
                <a16:creationId xmlns:a16="http://schemas.microsoft.com/office/drawing/2014/main" id="{82AE9226-66E5-684F-BAC0-A3E75ACFB5DC}"/>
              </a:ext>
            </a:extLst>
          </p:cNvPr>
          <p:cNvSpPr/>
          <p:nvPr/>
        </p:nvSpPr>
        <p:spPr>
          <a:xfrm>
            <a:off x="2826327" y="602672"/>
            <a:ext cx="6115793" cy="5652656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da-DK" sz="1800" b="1" dirty="0">
                <a:solidFill>
                  <a:srgbClr val="990000"/>
                </a:solidFill>
                <a:latin typeface="Cambria"/>
                <a:ea typeface="Cambria"/>
                <a:cs typeface="Cambria"/>
                <a:sym typeface="Cambria"/>
              </a:rPr>
              <a:t>Hårdt vand</a:t>
            </a:r>
            <a:r>
              <a:rPr lang="da-DK" sz="1200" b="1" i="0" u="none" strike="noStrike" cap="none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endParaRPr dirty="0"/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lang="da-DK" sz="1600" b="1" i="0" u="none" strike="noStrike" cap="none" dirty="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da-DK" sz="1600" b="1" i="0" u="none" strike="noStrike" cap="none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Ulemper:</a:t>
            </a:r>
            <a:r>
              <a:rPr lang="da-DK" sz="1600" b="0" i="0" u="none" strike="noStrike" cap="none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 Kalkaflejring af hvide hårdvarer som kaffemaskiner, El-keder, vaskemaskiner, varmtvandsrør, ikke egnet til rengøring og vask da ionerne binder sig til rengørings midlet og sæben.</a:t>
            </a: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lang="da-DK" sz="1600" dirty="0">
              <a:solidFill>
                <a:schemeClr val="dk1"/>
              </a:solidFill>
              <a:latin typeface="Cambria"/>
              <a:sym typeface="Cambria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da-DK" sz="1600" b="1" dirty="0">
                <a:solidFill>
                  <a:schemeClr val="dk1"/>
                </a:solidFill>
                <a:latin typeface="Cambria"/>
                <a:sym typeface="Cambria"/>
              </a:rPr>
              <a:t>Fordeler:</a:t>
            </a:r>
            <a:r>
              <a:rPr lang="da-DK" sz="1600" dirty="0">
                <a:solidFill>
                  <a:schemeClr val="dk1"/>
                </a:solidFill>
                <a:latin typeface="Cambria"/>
                <a:sym typeface="Cambria"/>
              </a:rPr>
              <a:t> Sundhedsmæssige fordeler som godt mod mindre forekomst af caries i tænderne og hjerte-karsygdomme</a:t>
            </a:r>
            <a:endParaRPr sz="1600"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91002352"/>
      </p:ext>
    </p:extLst>
  </p:cSld>
  <p:clrMapOvr>
    <a:masterClrMapping/>
  </p:clrMapOvr>
</p:sld>
</file>

<file path=ppt/theme/theme1.xml><?xml version="1.0" encoding="utf-8"?>
<a:theme xmlns:a="http://schemas.openxmlformats.org/drawingml/2006/main" name="Kontort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285</TotalTime>
  <Words>332</Words>
  <Application>Microsoft Office PowerPoint</Application>
  <PresentationFormat>Widescreen</PresentationFormat>
  <Paragraphs>86</Paragraphs>
  <Slides>11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11</vt:i4>
      </vt:variant>
    </vt:vector>
  </HeadingPairs>
  <TitlesOfParts>
    <vt:vector size="15" baseType="lpstr">
      <vt:lpstr>Arial</vt:lpstr>
      <vt:lpstr>Calibri</vt:lpstr>
      <vt:lpstr>Cambria</vt:lpstr>
      <vt:lpstr>Kontortema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Else Støvring</dc:creator>
  <cp:lastModifiedBy>Else Støvring</cp:lastModifiedBy>
  <cp:revision>38</cp:revision>
  <dcterms:modified xsi:type="dcterms:W3CDTF">2022-06-09T06:33:33Z</dcterms:modified>
</cp:coreProperties>
</file>